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91" r:id="rId2"/>
    <p:sldId id="292" r:id="rId3"/>
    <p:sldId id="290" r:id="rId4"/>
    <p:sldId id="268" r:id="rId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2E2E"/>
    <a:srgbClr val="71A2C0"/>
    <a:srgbClr val="224482"/>
    <a:srgbClr val="193361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1" d="100"/>
          <a:sy n="61" d="100"/>
        </p:scale>
        <p:origin x="98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2E2E2E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de-DE" sz="1400" dirty="0">
                <a:solidFill>
                  <a:srgbClr val="2E2E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Marktvolumen ges.: 11,6 Mrd. €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2E2E2E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Marktvolumen ges.: 11,6 Mrd. Euro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B2-4122-8359-319EAA19C478}"/>
              </c:ext>
            </c:extLst>
          </c:dPt>
          <c:dPt>
            <c:idx val="1"/>
            <c:bubble3D val="0"/>
            <c:spPr>
              <a:solidFill>
                <a:srgbClr val="71A2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FB2-4122-8359-319EAA19C478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FB2-4122-8359-319EAA19C478}"/>
              </c:ext>
            </c:extLst>
          </c:dPt>
          <c:cat>
            <c:strRef>
              <c:f>Tabelle1!$A$2:$A$4</c:f>
              <c:strCache>
                <c:ptCount val="3"/>
                <c:pt idx="0">
                  <c:v>Fachhandel Schuhe</c:v>
                </c:pt>
                <c:pt idx="1">
                  <c:v>sonstiger Fachhandel</c:v>
                </c:pt>
                <c:pt idx="2">
                  <c:v>Online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6.8</c:v>
                </c:pt>
                <c:pt idx="1">
                  <c:v>2.1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B2-4122-8359-319EAA19C4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2E2E2E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de-D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2E2E2E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de-DE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2E2E2E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de-DE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933968008563876"/>
          <c:y val="3.2305433186490456E-2"/>
          <c:w val="0.52066031991436124"/>
          <c:h val="0.935851790634117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7121D1F-AF54-4C55-B0D2-0239E189A3A4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14D9-4473-A398-6CE45791D09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E07680D-8F00-41D6-8EFD-2D561DF68AD2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14D9-4473-A398-6CE45791D09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5E29EBE-84A4-4E69-8291-7F8DC5BAC0E6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14D9-4473-A398-6CE45791D09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203C009-6168-4520-A720-6992EC28CE52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14D9-4473-A398-6CE45791D09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7E9C615-1ACB-4F7D-A985-84117D032AC9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14D9-4473-A398-6CE45791D09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C09CF5C-D740-4959-9F80-FE09B62B4107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14D9-4473-A398-6CE45791D09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0093460-58FA-4748-804D-F531BF496B18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14D9-4473-A398-6CE45791D09D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899ED78F-8D47-4F0E-BDD7-17734D2E5865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14D9-4473-A398-6CE45791D09D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C409B357-6D75-46CC-ACAA-B7BA5EBEE177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14D9-4473-A398-6CE45791D09D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C38067F7-F91A-4C85-AB11-9C5AF60AA352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14D9-4473-A398-6CE45791D09D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8929E411-64AD-4146-829C-58755F31E17A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14D9-4473-A398-6CE45791D09D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B60C383F-104E-4DE1-A94A-8F73AF050F54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14D9-4473-A398-6CE45791D09D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DAA4692E-4FD5-4EF1-A628-1ED4D5C0BD27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14D9-4473-A398-6CE45791D09D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16941088-C474-487A-BAA0-44B47FF5C74B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14D9-4473-A398-6CE45791D09D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AD008E9A-257A-4BA3-B546-0269BC3BED9E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C417-4118-AB05-B2AED9963522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61173860-1494-44B7-9AE8-B0C609E77F3A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C417-4118-AB05-B2AED9963522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5A5CB755-06FA-4838-9252-AB7AC0462E8D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C417-4118-AB05-B2AED996352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Tabelle1!$A$2:$A$18</c:f>
              <c:strCache>
                <c:ptCount val="17"/>
                <c:pt idx="0">
                  <c:v>Umsatz-/Imageprobleme aufgrund der Nachhaltigkeits-Diskussion</c:v>
                </c:pt>
                <c:pt idx="1">
                  <c:v>Lieferprobleme auf der Beschaffungsseite</c:v>
                </c:pt>
                <c:pt idx="2">
                  <c:v>Steigender Preiswettbewerb u.a. wegen mehr Räumungsverkäufen</c:v>
                </c:pt>
                <c:pt idx="3">
                  <c:v>Schwache eigene Liquidität</c:v>
                </c:pt>
                <c:pt idx="4">
                  <c:v>Umsetzung digitaler Projekte (z.B. bei EDI, Marketing)</c:v>
                </c:pt>
                <c:pt idx="5">
                  <c:v>Hoher Warendruck wegen zu hoher Mindestbestellmengen</c:v>
                </c:pt>
                <c:pt idx="6">
                  <c:v>Zunehmender Wettbewerb durch vertikale Händler</c:v>
                </c:pt>
                <c:pt idx="7">
                  <c:v>Fehlende bzw, unzureichende Messen im Inland</c:v>
                </c:pt>
                <c:pt idx="8">
                  <c:v>Abwanderung der Kunden in den Online-Handel</c:v>
                </c:pt>
                <c:pt idx="9">
                  <c:v>Steigende Einkaufs- und Verkaufspreise</c:v>
                </c:pt>
                <c:pt idx="10">
                  <c:v>Unzureichende Warensteuerung im Saisonverlauf</c:v>
                </c:pt>
                <c:pt idx="11">
                  <c:v>Attraktivitätsverlust des eigenen Standortes</c:v>
                </c:pt>
                <c:pt idx="12">
                  <c:v>Rekrutierung guter Mitarbeiter bzw. Auszubildender</c:v>
                </c:pt>
                <c:pt idx="13">
                  <c:v>Zunehmender Wettbewerb durch die eigenen Lieferanten</c:v>
                </c:pt>
                <c:pt idx="14">
                  <c:v>Allgemeine Kaufzurückhaltung der Kunden</c:v>
                </c:pt>
                <c:pt idx="15">
                  <c:v>Hohe Kostensteigerungen, z.B. bei Energie, Miete, Mitarbeitern</c:v>
                </c:pt>
                <c:pt idx="16">
                  <c:v>Zunehmende Bürokratie</c:v>
                </c:pt>
              </c:strCache>
            </c:strRef>
          </c:cat>
          <c:val>
            <c:numRef>
              <c:f>Tabelle1!$B$2:$B$18</c:f>
              <c:numCache>
                <c:formatCode>0.0</c:formatCode>
                <c:ptCount val="17"/>
                <c:pt idx="0">
                  <c:v>2.79</c:v>
                </c:pt>
                <c:pt idx="1">
                  <c:v>4.09</c:v>
                </c:pt>
                <c:pt idx="2">
                  <c:v>4.6500000000000004</c:v>
                </c:pt>
                <c:pt idx="3">
                  <c:v>4.8600000000000003</c:v>
                </c:pt>
                <c:pt idx="4">
                  <c:v>4.88</c:v>
                </c:pt>
                <c:pt idx="5">
                  <c:v>4.9400000000000004</c:v>
                </c:pt>
                <c:pt idx="6">
                  <c:v>5.18</c:v>
                </c:pt>
                <c:pt idx="7">
                  <c:v>5.2</c:v>
                </c:pt>
                <c:pt idx="8">
                  <c:v>5.82</c:v>
                </c:pt>
                <c:pt idx="9">
                  <c:v>6.29</c:v>
                </c:pt>
                <c:pt idx="10">
                  <c:v>6.35</c:v>
                </c:pt>
                <c:pt idx="11">
                  <c:v>6.66</c:v>
                </c:pt>
                <c:pt idx="12">
                  <c:v>6.68</c:v>
                </c:pt>
                <c:pt idx="13">
                  <c:v>6.77</c:v>
                </c:pt>
                <c:pt idx="14">
                  <c:v>6.91</c:v>
                </c:pt>
                <c:pt idx="15">
                  <c:v>7.69</c:v>
                </c:pt>
                <c:pt idx="16">
                  <c:v>8.56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Tabelle1!$B$2:$B$18</c15:f>
                <c15:dlblRangeCache>
                  <c:ptCount val="17"/>
                  <c:pt idx="0">
                    <c:v>2,8</c:v>
                  </c:pt>
                  <c:pt idx="1">
                    <c:v>4,1</c:v>
                  </c:pt>
                  <c:pt idx="2">
                    <c:v>4,7</c:v>
                  </c:pt>
                  <c:pt idx="3">
                    <c:v>4,9</c:v>
                  </c:pt>
                  <c:pt idx="4">
                    <c:v>4,9</c:v>
                  </c:pt>
                  <c:pt idx="5">
                    <c:v>4,9</c:v>
                  </c:pt>
                  <c:pt idx="6">
                    <c:v>5,2</c:v>
                  </c:pt>
                  <c:pt idx="7">
                    <c:v>5,2</c:v>
                  </c:pt>
                  <c:pt idx="8">
                    <c:v>5,8</c:v>
                  </c:pt>
                  <c:pt idx="9">
                    <c:v>6,3</c:v>
                  </c:pt>
                  <c:pt idx="10">
                    <c:v>6,4</c:v>
                  </c:pt>
                  <c:pt idx="11">
                    <c:v>6,7</c:v>
                  </c:pt>
                  <c:pt idx="12">
                    <c:v>6,7</c:v>
                  </c:pt>
                  <c:pt idx="13">
                    <c:v>6,8</c:v>
                  </c:pt>
                  <c:pt idx="14">
                    <c:v>6,9</c:v>
                  </c:pt>
                  <c:pt idx="15">
                    <c:v>7,7</c:v>
                  </c:pt>
                  <c:pt idx="16">
                    <c:v>8,6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D-14D9-4473-A398-6CE45791D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54192752"/>
        <c:axId val="354193144"/>
      </c:barChart>
      <c:catAx>
        <c:axId val="354192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anchor="t" anchorCtr="0"/>
          <a:lstStyle/>
          <a:p>
            <a:pPr>
              <a:defRPr sz="1050" b="0" baseline="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defRPr>
            </a:pPr>
            <a:endParaRPr lang="de-DE"/>
          </a:p>
        </c:txPr>
        <c:crossAx val="354193144"/>
        <c:crosses val="autoZero"/>
        <c:auto val="1"/>
        <c:lblAlgn val="l"/>
        <c:lblOffset val="100"/>
        <c:noMultiLvlLbl val="0"/>
      </c:catAx>
      <c:valAx>
        <c:axId val="354193144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35419275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19336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1A2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669-4B1D-A8A4-AA59E14A603A}"/>
              </c:ext>
            </c:extLst>
          </c:dPt>
          <c:dPt>
            <c:idx val="1"/>
            <c:invertIfNegative val="0"/>
            <c:bubble3D val="0"/>
            <c:spPr>
              <a:solidFill>
                <a:srgbClr val="71A2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669-4B1D-A8A4-AA59E14A603A}"/>
              </c:ext>
            </c:extLst>
          </c:dPt>
          <c:dPt>
            <c:idx val="3"/>
            <c:invertIfNegative val="0"/>
            <c:bubble3D val="0"/>
            <c:spPr>
              <a:solidFill>
                <a:srgbClr val="22448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669-4B1D-A8A4-AA59E14A603A}"/>
              </c:ext>
            </c:extLst>
          </c:dPt>
          <c:dPt>
            <c:idx val="4"/>
            <c:invertIfNegative val="0"/>
            <c:bubble3D val="0"/>
            <c:spPr>
              <a:solidFill>
                <a:srgbClr val="22448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669-4B1D-A8A4-AA59E14A603A}"/>
              </c:ext>
            </c:extLst>
          </c:dPt>
          <c:dLbls>
            <c:dLbl>
              <c:idx val="0"/>
              <c:layout>
                <c:manualLayout>
                  <c:x val="-8.59375E-2"/>
                  <c:y val="1.1057082447238568E-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69-4B1D-A8A4-AA59E14A603A}"/>
                </c:ext>
              </c:extLst>
            </c:dLbl>
            <c:dLbl>
              <c:idx val="1"/>
              <c:layout>
                <c:manualLayout>
                  <c:x val="-7.5000000000000108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69-4B1D-A8A4-AA59E14A603A}"/>
                </c:ext>
              </c:extLst>
            </c:dLbl>
            <c:dLbl>
              <c:idx val="2"/>
              <c:layout>
                <c:manualLayout>
                  <c:x val="-8.59375E-2"/>
                  <c:y val="-8.526959169298655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69-4B1D-A8A4-AA59E14A603A}"/>
                </c:ext>
              </c:extLst>
            </c:dLbl>
            <c:dLbl>
              <c:idx val="3"/>
              <c:layout>
                <c:manualLayout>
                  <c:x val="-9.2187500000000006E-2"/>
                  <c:y val="-3.5268553112308232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69-4B1D-A8A4-AA59E14A603A}"/>
                </c:ext>
              </c:extLst>
            </c:dLbl>
            <c:dLbl>
              <c:idx val="4"/>
              <c:layout>
                <c:manualLayout>
                  <c:x val="-6.875000000000000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69-4B1D-A8A4-AA59E14A60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schlechter als -5%</c:v>
                </c:pt>
                <c:pt idx="1">
                  <c:v>-1 bis -5%</c:v>
                </c:pt>
                <c:pt idx="2">
                  <c:v>-1 bis +1%</c:v>
                </c:pt>
                <c:pt idx="3">
                  <c:v>+1 bis +5%</c:v>
                </c:pt>
                <c:pt idx="4">
                  <c:v>besser als +5%</c:v>
                </c:pt>
              </c:strCache>
            </c:strRef>
          </c:cat>
          <c:val>
            <c:numRef>
              <c:f>Tabelle1!$B$2:$B$6</c:f>
              <c:numCache>
                <c:formatCode>0%</c:formatCode>
                <c:ptCount val="5"/>
                <c:pt idx="0">
                  <c:v>0.09</c:v>
                </c:pt>
                <c:pt idx="1">
                  <c:v>0.4</c:v>
                </c:pt>
                <c:pt idx="2">
                  <c:v>0.26</c:v>
                </c:pt>
                <c:pt idx="3">
                  <c:v>0.2</c:v>
                </c:pt>
                <c:pt idx="4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669-4B1D-A8A4-AA59E14A60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22"/>
        <c:axId val="597156168"/>
        <c:axId val="597166008"/>
      </c:barChart>
      <c:catAx>
        <c:axId val="597156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de-DE"/>
          </a:p>
        </c:txPr>
        <c:crossAx val="597166008"/>
        <c:crosses val="autoZero"/>
        <c:auto val="1"/>
        <c:lblAlgn val="ctr"/>
        <c:lblOffset val="100"/>
        <c:noMultiLvlLbl val="0"/>
      </c:catAx>
      <c:valAx>
        <c:axId val="59716600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97156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E2325-D85C-446A-9632-80CBD7EF4B53}" type="datetimeFigureOut">
              <a:rPr lang="de-DE" smtClean="0"/>
              <a:t>04.03.2024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02AF5-ABA0-4B25-A669-B74B086840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704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3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1020432"/>
            <a:ext cx="10993548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3" y="2495445"/>
            <a:ext cx="10993547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0" y="5956138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FF80DC8-C1C6-4883-95B3-2DBCD313EF04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2"/>
            <a:ext cx="691721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8"/>
            <a:ext cx="10164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7" y="614407"/>
            <a:ext cx="11309339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4" y="702156"/>
            <a:ext cx="11029616" cy="1013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4619-932B-486A-87ED-7AA39675D33B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3" y="599725"/>
            <a:ext cx="2906818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675727"/>
            <a:ext cx="2004164" cy="518307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4" y="675727"/>
            <a:ext cx="7896279" cy="5183073"/>
          </a:xfrm>
        </p:spPr>
        <p:txBody>
          <a:bodyPr vert="eaVert" anchor="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6" y="5956138"/>
            <a:ext cx="13281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7E6CF86-69DE-471E-ADBB-5FE7C54D9D43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4" y="5951812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8"/>
            <a:ext cx="116419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7" y="614407"/>
            <a:ext cx="11309339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4" y="702156"/>
            <a:ext cx="11029616" cy="1013800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7"/>
            <a:ext cx="11029614" cy="3678303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BC82-8165-467E-9DFD-6443BAA11723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1" y="5956138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F7CAE5E9-D3C7-6D20-6054-E00F40D849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34414" y="6325173"/>
            <a:ext cx="2176393" cy="455682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8" y="5141975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5" y="3043911"/>
            <a:ext cx="11029614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11029614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1" cap="all">
                <a:solidFill>
                  <a:schemeClr val="accent2"/>
                </a:solidFill>
              </a:defRPr>
            </a:lvl1pPr>
            <a:lvl2pPr marL="45720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C32EACA-F9C2-4F53-9038-39D64553C011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5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4" y="729659"/>
            <a:ext cx="11029616" cy="98833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89" cy="363304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6" y="2228003"/>
            <a:ext cx="5422393" cy="363304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227D-8A6D-4F0F-AAA7-42A19E96F6CA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5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4" y="729659"/>
            <a:ext cx="11029616" cy="98833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3"/>
            <a:ext cx="5087076" cy="536005"/>
          </a:xfrm>
        </p:spPr>
        <p:txBody>
          <a:bodyPr anchor="b">
            <a:noAutofit/>
          </a:bodyPr>
          <a:lstStyle>
            <a:lvl1pPr marL="0" indent="0">
              <a:buNone/>
              <a:defRPr sz="2201" b="0">
                <a:solidFill>
                  <a:schemeClr val="accent2"/>
                </a:solidFill>
              </a:defRPr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6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6" y="2250893"/>
            <a:ext cx="5087074" cy="553373"/>
          </a:xfrm>
        </p:spPr>
        <p:txBody>
          <a:bodyPr anchor="b">
            <a:noAutofit/>
          </a:bodyPr>
          <a:lstStyle>
            <a:lvl1pPr marL="0" indent="0">
              <a:buNone/>
              <a:defRPr sz="2201" b="0">
                <a:solidFill>
                  <a:schemeClr val="accent2"/>
                </a:solidFill>
              </a:defRPr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10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C6AC-3C18-4A8C-9904-1C16C2346DD1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6525-2BA6-4CFC-AF1D-376C2227B6E7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2" y="606555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9"/>
            <a:ext cx="11029616" cy="98833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FE82-5664-4B20-A5CF-F48A57E03D7F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1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4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1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1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1">
                <a:solidFill>
                  <a:schemeClr val="tx2"/>
                </a:solidFill>
              </a:defRPr>
            </a:lvl4pPr>
            <a:lvl5pPr>
              <a:defRPr sz="1401">
                <a:solidFill>
                  <a:schemeClr val="tx2"/>
                </a:solidFill>
              </a:defRPr>
            </a:lvl5pPr>
            <a:lvl6pPr>
              <a:defRPr sz="1401">
                <a:solidFill>
                  <a:schemeClr val="tx2"/>
                </a:solidFill>
              </a:defRPr>
            </a:lvl6pPr>
            <a:lvl7pPr>
              <a:defRPr sz="1401">
                <a:solidFill>
                  <a:schemeClr val="tx2"/>
                </a:solidFill>
              </a:defRPr>
            </a:lvl7pPr>
            <a:lvl8pPr>
              <a:defRPr sz="1401">
                <a:solidFill>
                  <a:schemeClr val="tx2"/>
                </a:solidFill>
              </a:defRPr>
            </a:lvl8pPr>
            <a:lvl9pPr>
              <a:defRPr sz="1401">
                <a:solidFill>
                  <a:schemeClr val="tx2"/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7"/>
            <a:ext cx="5869988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6" indent="0">
              <a:buNone/>
              <a:defRPr sz="1100"/>
            </a:lvl2pPr>
            <a:lvl3pPr marL="914411" indent="0">
              <a:buNone/>
              <a:defRPr sz="1001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6F87DD-DF25-4B19-9415-FFDE41D57ED3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4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6" indent="0">
              <a:buNone/>
              <a:defRPr sz="1600"/>
            </a:lvl2pPr>
            <a:lvl3pPr marL="914411" indent="0">
              <a:buNone/>
              <a:defRPr sz="1600"/>
            </a:lvl3pPr>
            <a:lvl4pPr marL="1371617" indent="0">
              <a:buNone/>
              <a:defRPr sz="1600"/>
            </a:lvl4pPr>
            <a:lvl5pPr marL="1828823" indent="0">
              <a:buNone/>
              <a:defRPr sz="1600"/>
            </a:lvl5pPr>
            <a:lvl6pPr marL="2286029" indent="0">
              <a:buNone/>
              <a:defRPr sz="1600"/>
            </a:lvl6pPr>
            <a:lvl7pPr marL="2743234" indent="0">
              <a:buNone/>
              <a:defRPr sz="1600"/>
            </a:lvl7pPr>
            <a:lvl8pPr marL="3200440" indent="0">
              <a:buNone/>
              <a:defRPr sz="1600"/>
            </a:lvl8pPr>
            <a:lvl9pPr marL="3657646" indent="0">
              <a:buNone/>
              <a:defRPr sz="16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3" y="5260128"/>
            <a:ext cx="11029618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6" indent="0">
              <a:buNone/>
              <a:defRPr sz="1200"/>
            </a:lvl2pPr>
            <a:lvl3pPr marL="914411" indent="0">
              <a:buNone/>
              <a:defRPr sz="1001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DC15-0DB9-4DB6-AEE7-1A43EED99F91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4" y="705125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4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3" y="5956138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B9D3FDA-E0EA-4E91-ABEE-3B6AB756196D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2"/>
            <a:ext cx="6917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1" y="5956138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3" y="457201"/>
            <a:ext cx="3703321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6" y="453644"/>
            <a:ext cx="3703321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29" y="457200"/>
            <a:ext cx="3703321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6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4" indent="-306004" algn="l" defTabSz="457206" rtl="0" eaLnBrk="1" latinLnBrk="0" hangingPunct="1">
        <a:spcBef>
          <a:spcPct val="20000"/>
        </a:spcBef>
        <a:spcAft>
          <a:spcPts val="601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1" kern="1200">
          <a:solidFill>
            <a:schemeClr val="tx2"/>
          </a:solidFill>
          <a:latin typeface="+mn-lt"/>
          <a:ea typeface="+mn-ea"/>
          <a:cs typeface="+mn-cs"/>
        </a:defRPr>
      </a:lvl1pPr>
      <a:lvl2pPr marL="630008" indent="-306004" algn="l" defTabSz="457206" rtl="0" eaLnBrk="1" latinLnBrk="0" hangingPunct="1">
        <a:spcBef>
          <a:spcPct val="20000"/>
        </a:spcBef>
        <a:spcAft>
          <a:spcPts val="601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11" indent="-270003" algn="l" defTabSz="457206" rtl="0" eaLnBrk="1" latinLnBrk="0" hangingPunct="1">
        <a:spcBef>
          <a:spcPct val="20000"/>
        </a:spcBef>
        <a:spcAft>
          <a:spcPts val="601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1" kern="1200">
          <a:solidFill>
            <a:schemeClr val="tx2"/>
          </a:solidFill>
          <a:latin typeface="+mn-lt"/>
          <a:ea typeface="+mn-ea"/>
          <a:cs typeface="+mn-cs"/>
        </a:defRPr>
      </a:lvl3pPr>
      <a:lvl4pPr marL="1242016" indent="-234003" algn="l" defTabSz="457206" rtl="0" eaLnBrk="1" latinLnBrk="0" hangingPunct="1">
        <a:spcBef>
          <a:spcPct val="20000"/>
        </a:spcBef>
        <a:spcAft>
          <a:spcPts val="601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20" indent="-234003" algn="l" defTabSz="457206" rtl="0" eaLnBrk="1" latinLnBrk="0" hangingPunct="1">
        <a:spcBef>
          <a:spcPct val="20000"/>
        </a:spcBef>
        <a:spcAft>
          <a:spcPts val="601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24" indent="-228604" algn="l" defTabSz="457206" rtl="0" eaLnBrk="1" latinLnBrk="0" hangingPunct="1">
        <a:spcBef>
          <a:spcPct val="20000"/>
        </a:spcBef>
        <a:spcAft>
          <a:spcPts val="601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28" indent="-228604" algn="l" defTabSz="457206" rtl="0" eaLnBrk="1" latinLnBrk="0" hangingPunct="1">
        <a:spcBef>
          <a:spcPct val="20000"/>
        </a:spcBef>
        <a:spcAft>
          <a:spcPts val="601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31" indent="-228604" algn="l" defTabSz="457206" rtl="0" eaLnBrk="1" latinLnBrk="0" hangingPunct="1">
        <a:spcBef>
          <a:spcPct val="20000"/>
        </a:spcBef>
        <a:spcAft>
          <a:spcPts val="601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35" indent="-228604" algn="l" defTabSz="457206" rtl="0" eaLnBrk="1" latinLnBrk="0" hangingPunct="1">
        <a:spcBef>
          <a:spcPct val="20000"/>
        </a:spcBef>
        <a:spcAft>
          <a:spcPts val="601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8BD7EC-F21E-3744-0BC9-76EF567697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069E34-F203-617F-2DDF-B35FB0BE7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de-DE" sz="2000" dirty="0"/>
              <a:t>Marktvolumen Schuhe 2023 (vorläufig)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A694C7B5-8969-FBB4-A7BA-E7586CA238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1923803"/>
              </p:ext>
            </p:extLst>
          </p:nvPr>
        </p:nvGraphicFramePr>
        <p:xfrm>
          <a:off x="2032000" y="2130804"/>
          <a:ext cx="6440881" cy="4007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C3EB7E6E-E93E-2A48-E936-05DDB064D0BC}"/>
              </a:ext>
            </a:extLst>
          </p:cNvPr>
          <p:cNvSpPr txBox="1"/>
          <p:nvPr/>
        </p:nvSpPr>
        <p:spPr>
          <a:xfrm>
            <a:off x="5421489" y="3996068"/>
            <a:ext cx="106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6,8 Mrd. €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C6B53FF-C9E1-B970-1928-997842E168CB}"/>
              </a:ext>
            </a:extLst>
          </p:cNvPr>
          <p:cNvSpPr txBox="1"/>
          <p:nvPr/>
        </p:nvSpPr>
        <p:spPr>
          <a:xfrm>
            <a:off x="3924199" y="4393565"/>
            <a:ext cx="106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2,1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 Mrd. €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E2F27DC-24C3-540E-A7A7-8DD4018E0E1D}"/>
              </a:ext>
            </a:extLst>
          </p:cNvPr>
          <p:cNvSpPr txBox="1"/>
          <p:nvPr/>
        </p:nvSpPr>
        <p:spPr>
          <a:xfrm>
            <a:off x="4188288" y="3290500"/>
            <a:ext cx="106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2,7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 Mrd. €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CCD70B5-B0C7-C25F-099C-F08EDA4B0BBD}"/>
              </a:ext>
            </a:extLst>
          </p:cNvPr>
          <p:cNvSpPr txBox="1"/>
          <p:nvPr/>
        </p:nvSpPr>
        <p:spPr>
          <a:xfrm>
            <a:off x="107503" y="6442301"/>
            <a:ext cx="31896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Quelle: BTE-Statistikreport 2023 sowie weitere BTE-Berechnungen</a:t>
            </a:r>
          </a:p>
        </p:txBody>
      </p:sp>
    </p:spTree>
    <p:extLst>
      <p:ext uri="{BB962C8B-B14F-4D97-AF65-F5344CB8AC3E}">
        <p14:creationId xmlns:p14="http://schemas.microsoft.com/office/powerpoint/2010/main" val="1999105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91A2C7-DCBD-4D4D-5750-E3797680E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de-DE" sz="2000" dirty="0"/>
              <a:t>Unternehmen, Geschäfte und Mitarbeiter</a:t>
            </a:r>
            <a:br>
              <a:rPr lang="de-DE" sz="2000" dirty="0"/>
            </a:br>
            <a:r>
              <a:rPr lang="de-DE" sz="2000" dirty="0"/>
              <a:t>im stationären Schuhfachhandel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895E18E2-4F11-7EA5-A00D-D8DB7DDCA279}"/>
              </a:ext>
            </a:extLst>
          </p:cNvPr>
          <p:cNvGrpSpPr/>
          <p:nvPr/>
        </p:nvGrpSpPr>
        <p:grpSpPr>
          <a:xfrm>
            <a:off x="5215599" y="2924896"/>
            <a:ext cx="972000" cy="972000"/>
            <a:chOff x="1147482" y="2884711"/>
            <a:chExt cx="1080000" cy="1080000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A3227066-FFCE-2031-86F4-740A6C2FE7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9854" y="3096134"/>
              <a:ext cx="640000" cy="640000"/>
            </a:xfrm>
            <a:prstGeom prst="rect">
              <a:avLst/>
            </a:prstGeom>
            <a:ln w="38100">
              <a:noFill/>
            </a:ln>
          </p:spPr>
        </p:pic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34BF37A6-075D-82E3-5A89-27C2DA6994C2}"/>
                </a:ext>
              </a:extLst>
            </p:cNvPr>
            <p:cNvSpPr/>
            <p:nvPr/>
          </p:nvSpPr>
          <p:spPr>
            <a:xfrm>
              <a:off x="1147482" y="2884711"/>
              <a:ext cx="1080000" cy="1080000"/>
            </a:xfrm>
            <a:prstGeom prst="ellipse">
              <a:avLst/>
            </a:prstGeom>
            <a:noFill/>
            <a:ln w="38100">
              <a:solidFill>
                <a:srgbClr val="71A2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A82D7859-3C04-73CB-8D66-E8BA424BDB4F}"/>
              </a:ext>
            </a:extLst>
          </p:cNvPr>
          <p:cNvGrpSpPr/>
          <p:nvPr/>
        </p:nvGrpSpPr>
        <p:grpSpPr>
          <a:xfrm>
            <a:off x="8899859" y="3003138"/>
            <a:ext cx="972000" cy="972000"/>
            <a:chOff x="8280689" y="2415828"/>
            <a:chExt cx="972000" cy="972000"/>
          </a:xfrm>
        </p:grpSpPr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CD7D7EC0-52BD-7CBE-A7B3-D714ED48BE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3251" y="2581273"/>
              <a:ext cx="612000" cy="612000"/>
            </a:xfrm>
            <a:prstGeom prst="rect">
              <a:avLst/>
            </a:prstGeom>
          </p:spPr>
        </p:pic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2A4DF09B-AF0A-DA7D-BE0F-076F6296F355}"/>
                </a:ext>
              </a:extLst>
            </p:cNvPr>
            <p:cNvSpPr/>
            <p:nvPr/>
          </p:nvSpPr>
          <p:spPr>
            <a:xfrm>
              <a:off x="8280689" y="2415828"/>
              <a:ext cx="972000" cy="972000"/>
            </a:xfrm>
            <a:prstGeom prst="ellipse">
              <a:avLst/>
            </a:prstGeom>
            <a:noFill/>
            <a:ln w="38100">
              <a:solidFill>
                <a:srgbClr val="71A2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C471212D-A794-E6CC-E208-60B1CB72BA59}"/>
              </a:ext>
            </a:extLst>
          </p:cNvPr>
          <p:cNvGrpSpPr/>
          <p:nvPr/>
        </p:nvGrpSpPr>
        <p:grpSpPr>
          <a:xfrm>
            <a:off x="1531339" y="2924896"/>
            <a:ext cx="972000" cy="972000"/>
            <a:chOff x="4260915" y="1170004"/>
            <a:chExt cx="972000" cy="972000"/>
          </a:xfrm>
        </p:grpSpPr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C77C9B09-1563-0096-8F36-B16EC8CCCC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433196" y="1334244"/>
              <a:ext cx="612000" cy="6120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E4AEF36A-F92E-A447-38C3-B74A71E9597F}"/>
                </a:ext>
              </a:extLst>
            </p:cNvPr>
            <p:cNvSpPr/>
            <p:nvPr/>
          </p:nvSpPr>
          <p:spPr>
            <a:xfrm>
              <a:off x="4260915" y="1170004"/>
              <a:ext cx="972000" cy="972000"/>
            </a:xfrm>
            <a:prstGeom prst="ellipse">
              <a:avLst/>
            </a:prstGeom>
            <a:noFill/>
            <a:ln w="38100">
              <a:solidFill>
                <a:srgbClr val="71A2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13" name="Textfeld 12">
            <a:extLst>
              <a:ext uri="{FF2B5EF4-FFF2-40B4-BE49-F238E27FC236}">
                <a16:creationId xmlns:a16="http://schemas.microsoft.com/office/drawing/2014/main" id="{51F1D7B6-D029-6D31-10E2-0FC5CB2B4C41}"/>
              </a:ext>
            </a:extLst>
          </p:cNvPr>
          <p:cNvSpPr txBox="1"/>
          <p:nvPr/>
        </p:nvSpPr>
        <p:spPr>
          <a:xfrm>
            <a:off x="1061966" y="2453905"/>
            <a:ext cx="22238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2E2E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2.600 Unternehmen</a:t>
            </a:r>
            <a:r>
              <a:rPr lang="de-DE" sz="1400" baseline="30000" dirty="0">
                <a:solidFill>
                  <a:srgbClr val="2E2E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9FFAE3E-682D-36B3-DE2F-BFB678A94D15}"/>
              </a:ext>
            </a:extLst>
          </p:cNvPr>
          <p:cNvSpPr txBox="1"/>
          <p:nvPr/>
        </p:nvSpPr>
        <p:spPr>
          <a:xfrm>
            <a:off x="4754756" y="2485518"/>
            <a:ext cx="1917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2E2E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8.500 Geschäfte</a:t>
            </a:r>
            <a:r>
              <a:rPr lang="de-DE" sz="1400" baseline="30000" dirty="0">
                <a:solidFill>
                  <a:srgbClr val="2E2E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8FBD8AF4-45B4-813D-6172-F4B305478EB5}"/>
              </a:ext>
            </a:extLst>
          </p:cNvPr>
          <p:cNvSpPr txBox="1"/>
          <p:nvPr/>
        </p:nvSpPr>
        <p:spPr>
          <a:xfrm>
            <a:off x="7955901" y="2454615"/>
            <a:ext cx="26652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2E2E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47.300 Mitarbeiter:innen</a:t>
            </a:r>
            <a:r>
              <a:rPr lang="de-DE" sz="1400" baseline="30000" dirty="0">
                <a:solidFill>
                  <a:srgbClr val="2E2E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DFDA1C6-C845-37FB-EF0F-CB23B29E23D2}"/>
              </a:ext>
            </a:extLst>
          </p:cNvPr>
          <p:cNvSpPr txBox="1"/>
          <p:nvPr/>
        </p:nvSpPr>
        <p:spPr>
          <a:xfrm>
            <a:off x="474214" y="4269123"/>
            <a:ext cx="3070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solidFill>
                  <a:srgbClr val="2E2E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170 (- 6,2 %) </a:t>
            </a:r>
          </a:p>
          <a:p>
            <a:pPr algn="ctr"/>
            <a:r>
              <a:rPr lang="de-DE" sz="1200" b="1" dirty="0">
                <a:solidFill>
                  <a:srgbClr val="2E2E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gegenüber 2022</a:t>
            </a:r>
            <a:endParaRPr lang="de-DE" sz="1200" b="1" baseline="30000" dirty="0">
              <a:solidFill>
                <a:srgbClr val="2E2E2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9051320-8E79-D31A-E1D9-0F276C3D5CCC}"/>
              </a:ext>
            </a:extLst>
          </p:cNvPr>
          <p:cNvSpPr txBox="1"/>
          <p:nvPr/>
        </p:nvSpPr>
        <p:spPr>
          <a:xfrm>
            <a:off x="4177328" y="4222957"/>
            <a:ext cx="3070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solidFill>
                  <a:srgbClr val="2E2E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1.500 (- 15 %) </a:t>
            </a:r>
          </a:p>
          <a:p>
            <a:pPr algn="ctr"/>
            <a:r>
              <a:rPr lang="de-DE" sz="1200" b="1" dirty="0">
                <a:solidFill>
                  <a:srgbClr val="2E2E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gegenüber 2022</a:t>
            </a:r>
            <a:endParaRPr lang="de-DE" sz="1200" b="1" baseline="30000" dirty="0">
              <a:solidFill>
                <a:srgbClr val="2E2E2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DEA85373-378B-EDF9-E90D-95FF2FD6CEE4}"/>
              </a:ext>
            </a:extLst>
          </p:cNvPr>
          <p:cNvSpPr txBox="1"/>
          <p:nvPr/>
        </p:nvSpPr>
        <p:spPr>
          <a:xfrm>
            <a:off x="7904482" y="4222956"/>
            <a:ext cx="3070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solidFill>
                  <a:srgbClr val="2E2E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1.600 (- 3,2 %) </a:t>
            </a:r>
          </a:p>
          <a:p>
            <a:pPr algn="ctr"/>
            <a:r>
              <a:rPr lang="de-DE" sz="1200" b="1" dirty="0">
                <a:solidFill>
                  <a:srgbClr val="2E2E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gegenüber 2022</a:t>
            </a:r>
            <a:endParaRPr lang="de-DE" sz="1200" b="1" baseline="30000" dirty="0">
              <a:solidFill>
                <a:srgbClr val="2E2E2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B3067D5-193C-77FA-26A9-9EE370B6687F}"/>
              </a:ext>
            </a:extLst>
          </p:cNvPr>
          <p:cNvSpPr txBox="1"/>
          <p:nvPr/>
        </p:nvSpPr>
        <p:spPr>
          <a:xfrm>
            <a:off x="107503" y="6442301"/>
            <a:ext cx="5576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Quelle: 1. BTE-Berechnungen, Basis: Destatis Umsatzsteuerstatistik; 2. BTE-Berechnungen, Basis: Destatis Jahresstatistik: 3. Bundesagentur für Arbeit (Stand: 30. Juni)</a:t>
            </a:r>
          </a:p>
        </p:txBody>
      </p:sp>
    </p:spTree>
    <p:extLst>
      <p:ext uri="{BB962C8B-B14F-4D97-AF65-F5344CB8AC3E}">
        <p14:creationId xmlns:p14="http://schemas.microsoft.com/office/powerpoint/2010/main" val="1771991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de-DE" sz="2000" dirty="0"/>
              <a:t>Aktuelle Problemfelder</a:t>
            </a:r>
          </a:p>
        </p:txBody>
      </p:sp>
      <p:graphicFrame>
        <p:nvGraphicFramePr>
          <p:cNvPr id="19" name="Inhaltsplatzhalter 33">
            <a:extLst>
              <a:ext uri="{FF2B5EF4-FFF2-40B4-BE49-F238E27FC236}">
                <a16:creationId xmlns:a16="http://schemas.microsoft.com/office/drawing/2014/main" id="{F0513BDE-F3B9-44C6-98C8-ABE4C72BA7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638156"/>
              </p:ext>
            </p:extLst>
          </p:nvPr>
        </p:nvGraphicFramePr>
        <p:xfrm>
          <a:off x="457200" y="2045619"/>
          <a:ext cx="11153610" cy="430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B7D16803-5D1D-4C93-9488-9390DA47981E}"/>
              </a:ext>
            </a:extLst>
          </p:cNvPr>
          <p:cNvCxnSpPr>
            <a:cxnSpLocks/>
          </p:cNvCxnSpPr>
          <p:nvPr/>
        </p:nvCxnSpPr>
        <p:spPr>
          <a:xfrm>
            <a:off x="6796960" y="2075369"/>
            <a:ext cx="32040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>
            <a:extLst>
              <a:ext uri="{FF2B5EF4-FFF2-40B4-BE49-F238E27FC236}">
                <a16:creationId xmlns:a16="http://schemas.microsoft.com/office/drawing/2014/main" id="{0C5F5E80-1ABC-40BD-855D-F6B3BE2F57F5}"/>
              </a:ext>
            </a:extLst>
          </p:cNvPr>
          <p:cNvSpPr txBox="1"/>
          <p:nvPr/>
        </p:nvSpPr>
        <p:spPr>
          <a:xfrm>
            <a:off x="5639773" y="1951564"/>
            <a:ext cx="13639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1=kein Problem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142F6F66-9FD9-45BF-BE55-11B13A9D1C9A}"/>
              </a:ext>
            </a:extLst>
          </p:cNvPr>
          <p:cNvSpPr txBox="1"/>
          <p:nvPr/>
        </p:nvSpPr>
        <p:spPr>
          <a:xfrm>
            <a:off x="9917098" y="1951564"/>
            <a:ext cx="18642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10=sehr großes Problem</a:t>
            </a: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697C2A68-75B0-83D2-C238-3D6E2AC46B1D}"/>
              </a:ext>
            </a:extLst>
          </p:cNvPr>
          <p:cNvCxnSpPr>
            <a:cxnSpLocks/>
          </p:cNvCxnSpPr>
          <p:nvPr/>
        </p:nvCxnSpPr>
        <p:spPr>
          <a:xfrm flipH="1">
            <a:off x="581194" y="4088020"/>
            <a:ext cx="9266191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C2EDD27D-8C1E-CAFB-834A-5F27E8028B71}"/>
              </a:ext>
            </a:extLst>
          </p:cNvPr>
          <p:cNvSpPr txBox="1"/>
          <p:nvPr/>
        </p:nvSpPr>
        <p:spPr>
          <a:xfrm>
            <a:off x="9901042" y="3890891"/>
            <a:ext cx="9511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Ø 5,8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2EE6B65-0421-FD42-43D4-6C497641770E}"/>
              </a:ext>
            </a:extLst>
          </p:cNvPr>
          <p:cNvSpPr txBox="1"/>
          <p:nvPr/>
        </p:nvSpPr>
        <p:spPr>
          <a:xfrm>
            <a:off x="107503" y="6442301"/>
            <a:ext cx="31896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Quelle: BTE-Umfrage, Februar 2024; Angaben in % der befragten Schuhhandelsunternehmen</a:t>
            </a:r>
          </a:p>
        </p:txBody>
      </p:sp>
    </p:spTree>
    <p:extLst>
      <p:ext uri="{BB962C8B-B14F-4D97-AF65-F5344CB8AC3E}">
        <p14:creationId xmlns:p14="http://schemas.microsoft.com/office/powerpoint/2010/main" val="3732588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de-DE" sz="2000" dirty="0"/>
              <a:t>Welche Umsatzerwartung haben sie für das </a:t>
            </a:r>
            <a:r>
              <a:rPr lang="de-DE" sz="2000" dirty="0" err="1"/>
              <a:t>jahr</a:t>
            </a:r>
            <a:r>
              <a:rPr lang="de-DE" sz="2000" dirty="0"/>
              <a:t> 2024 gegenüber 2023?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4E2E2D52-18A1-0270-700C-5C753652AB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3014349"/>
              </p:ext>
            </p:extLst>
          </p:nvPr>
        </p:nvGraphicFramePr>
        <p:xfrm>
          <a:off x="1341336" y="1944415"/>
          <a:ext cx="8128000" cy="330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Geschweifte Klammer rechts 3">
            <a:extLst>
              <a:ext uri="{FF2B5EF4-FFF2-40B4-BE49-F238E27FC236}">
                <a16:creationId xmlns:a16="http://schemas.microsoft.com/office/drawing/2014/main" id="{395B8106-DD05-BF2C-9835-080AEDB3DB4B}"/>
              </a:ext>
            </a:extLst>
          </p:cNvPr>
          <p:cNvSpPr/>
          <p:nvPr/>
        </p:nvSpPr>
        <p:spPr>
          <a:xfrm>
            <a:off x="6096000" y="2114025"/>
            <a:ext cx="350196" cy="1149291"/>
          </a:xfrm>
          <a:prstGeom prst="rightBrace">
            <a:avLst/>
          </a:prstGeom>
          <a:ln>
            <a:solidFill>
              <a:srgbClr val="2244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E3BB358-D0D5-D9DD-ACC6-EBF5CE708296}"/>
              </a:ext>
            </a:extLst>
          </p:cNvPr>
          <p:cNvSpPr txBox="1"/>
          <p:nvPr/>
        </p:nvSpPr>
        <p:spPr>
          <a:xfrm>
            <a:off x="6556440" y="2536169"/>
            <a:ext cx="729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22448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26%</a:t>
            </a:r>
          </a:p>
        </p:txBody>
      </p:sp>
      <p:sp>
        <p:nvSpPr>
          <p:cNvPr id="6" name="Geschweifte Klammer rechts 5">
            <a:extLst>
              <a:ext uri="{FF2B5EF4-FFF2-40B4-BE49-F238E27FC236}">
                <a16:creationId xmlns:a16="http://schemas.microsoft.com/office/drawing/2014/main" id="{445DF1F9-6AAA-D9A6-74A8-BF876D850B88}"/>
              </a:ext>
            </a:extLst>
          </p:cNvPr>
          <p:cNvSpPr/>
          <p:nvPr/>
        </p:nvSpPr>
        <p:spPr>
          <a:xfrm>
            <a:off x="8798127" y="3884103"/>
            <a:ext cx="350196" cy="1208013"/>
          </a:xfrm>
          <a:prstGeom prst="rightBrace">
            <a:avLst/>
          </a:prstGeom>
          <a:ln>
            <a:solidFill>
              <a:srgbClr val="71A2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71A2C0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CDEC8F0-77A0-89DD-34EA-2015163D76EB}"/>
              </a:ext>
            </a:extLst>
          </p:cNvPr>
          <p:cNvSpPr txBox="1"/>
          <p:nvPr/>
        </p:nvSpPr>
        <p:spPr>
          <a:xfrm>
            <a:off x="9265055" y="4382442"/>
            <a:ext cx="729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71A2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49%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A42CE81-6084-B075-36C7-B71E793B0B9E}"/>
              </a:ext>
            </a:extLst>
          </p:cNvPr>
          <p:cNvSpPr txBox="1"/>
          <p:nvPr/>
        </p:nvSpPr>
        <p:spPr>
          <a:xfrm>
            <a:off x="107503" y="6442301"/>
            <a:ext cx="31896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Quelle: BTE-Umfrage, Februar 2024; Angaben in % der befragten Schuhhandelsunternehmen</a:t>
            </a:r>
          </a:p>
        </p:txBody>
      </p:sp>
    </p:spTree>
    <p:extLst>
      <p:ext uri="{BB962C8B-B14F-4D97-AF65-F5344CB8AC3E}">
        <p14:creationId xmlns:p14="http://schemas.microsoft.com/office/powerpoint/2010/main" val="309157077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TM03457464[[fn=Dividende]]</Template>
  <TotalTime>0</TotalTime>
  <Words>159</Words>
  <Application>Microsoft Office PowerPoint</Application>
  <PresentationFormat>Breitbild</PresentationFormat>
  <Paragraphs>26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Calibri</vt:lpstr>
      <vt:lpstr>Gill Sans MT</vt:lpstr>
      <vt:lpstr>Verdana</vt:lpstr>
      <vt:lpstr>Wingdings 2</vt:lpstr>
      <vt:lpstr>Dividende</vt:lpstr>
      <vt:lpstr>Marktvolumen Schuhe 2023 (vorläufig)</vt:lpstr>
      <vt:lpstr>Unternehmen, Geschäfte und Mitarbeiter im stationären Schuhfachhandel</vt:lpstr>
      <vt:lpstr>Aktuelle Problemfelder</vt:lpstr>
      <vt:lpstr>Welche Umsatzerwartung haben sie für das jahr 2024 gegenüber 2023?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BTE-Präsidiumssitzung</dc:title>
  <dc:creator>Gudrun Höck</dc:creator>
  <cp:lastModifiedBy>Susanne Grass</cp:lastModifiedBy>
  <cp:revision>147</cp:revision>
  <cp:lastPrinted>2024-02-26T10:34:25Z</cp:lastPrinted>
  <dcterms:created xsi:type="dcterms:W3CDTF">2019-09-10T08:25:20Z</dcterms:created>
  <dcterms:modified xsi:type="dcterms:W3CDTF">2024-03-04T08:59:30Z</dcterms:modified>
</cp:coreProperties>
</file>